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  <p:sldMasterId id="2147483773" r:id="rId2"/>
  </p:sldMasterIdLst>
  <p:notesMasterIdLst>
    <p:notesMasterId r:id="rId14"/>
  </p:notesMasterIdLst>
  <p:sldIdLst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7E4BE-67ED-4EBF-968B-6D39EEFC4019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70CA39-AFB7-4887-9A24-9DBB571DE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38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759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07914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995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8978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2958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3909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561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935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63000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9498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5803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428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618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770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3802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93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2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29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2317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74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77985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1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518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77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787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289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9552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676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8878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8625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181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158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5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1977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77084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909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0066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46748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28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735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358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3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46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97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65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49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790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2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  <p:sldLayoutId id="2147483754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074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  <p:sldLayoutId id="2147483791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8441AE-4FF9-99CB-CCE8-0A007D9411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789" y="1125956"/>
            <a:ext cx="6318422" cy="182509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voice of child’s !!</a:t>
            </a:r>
            <a:br>
              <a:rPr lang="en-US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70C0"/>
                </a:solidFill>
              </a:rPr>
            </a:br>
            <a:r>
              <a:rPr lang="en-US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70C0"/>
                </a:solidFill>
              </a:rPr>
              <a:t>   </a:t>
            </a:r>
            <a:r>
              <a:rPr lang="en-US" sz="27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Child is Meant to learn not to earn</a:t>
            </a:r>
            <a:r>
              <a:rPr lang="en-US" sz="2700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70C0"/>
                </a:solidFill>
              </a:rPr>
              <a:t>.</a:t>
            </a:r>
            <a:endParaRPr lang="en-IN" sz="2700" b="1" cap="none" dirty="0">
              <a:ln w="22225">
                <a:solidFill>
                  <a:schemeClr val="accent2"/>
                </a:solidFill>
                <a:prstDash val="solid"/>
              </a:ln>
              <a:solidFill>
                <a:srgbClr val="0070C0"/>
              </a:solidFill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8A8C74-07D4-42B7-A0EE-0442462BD697}"/>
              </a:ext>
            </a:extLst>
          </p:cNvPr>
          <p:cNvSpPr txBox="1"/>
          <p:nvPr/>
        </p:nvSpPr>
        <p:spPr>
          <a:xfrm>
            <a:off x="8666205" y="5208824"/>
            <a:ext cx="2697893" cy="461665"/>
          </a:xfrm>
          <a:prstGeom prst="rect">
            <a:avLst/>
          </a:prstGeom>
          <a:ln w="762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uhaus 93" panose="04030905020B02020C02" pitchFamily="82" charset="0"/>
              </a:rPr>
              <a:t>Team</a:t>
            </a:r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oper Black" panose="0208090404030B020404" pitchFamily="18" charset="0"/>
              </a:rPr>
              <a:t>: Fighter’s</a:t>
            </a:r>
            <a:endParaRPr lang="en-IN" sz="2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487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5"/>
          <p:cNvSpPr txBox="1">
            <a:spLocks noGrp="1"/>
          </p:cNvSpPr>
          <p:nvPr>
            <p:ph type="title"/>
          </p:nvPr>
        </p:nvSpPr>
        <p:spPr>
          <a:xfrm>
            <a:off x="1484310" y="1089454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sz="4400" b="1" dirty="0">
                <a:solidFill>
                  <a:schemeClr val="accent1"/>
                </a:solidFill>
              </a:rPr>
              <a:t>MEET OUR TEAM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40" name="Google Shape;340;p2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7C9DF8-C0EF-D3A2-DD68-343757F81687}"/>
              </a:ext>
            </a:extLst>
          </p:cNvPr>
          <p:cNvSpPr txBox="1"/>
          <p:nvPr/>
        </p:nvSpPr>
        <p:spPr>
          <a:xfrm>
            <a:off x="4190416" y="2685533"/>
            <a:ext cx="411332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Aman Hatwar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Anurag Kumar </a:t>
            </a:r>
            <a:b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4287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6"/>
          <p:cNvSpPr txBox="1">
            <a:spLocks noGrp="1"/>
          </p:cNvSpPr>
          <p:nvPr>
            <p:ph type="title"/>
          </p:nvPr>
        </p:nvSpPr>
        <p:spPr>
          <a:xfrm>
            <a:off x="1350656" y="3099619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6000"/>
              <a:buFont typeface="Georgia"/>
              <a:buNone/>
            </a:pPr>
            <a:r>
              <a:rPr lang="en-US" sz="6000" b="1" dirty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Thank You all !!</a:t>
            </a:r>
            <a:br>
              <a:rPr lang="en-US" b="1" dirty="0">
                <a:solidFill>
                  <a:schemeClr val="accent1"/>
                </a:solidFill>
              </a:rPr>
            </a:b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346" name="Google Shape;346;p2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E2D7E-563F-448F-8A34-A9E824FA8452}"/>
              </a:ext>
            </a:extLst>
          </p:cNvPr>
          <p:cNvSpPr txBox="1"/>
          <p:nvPr/>
        </p:nvSpPr>
        <p:spPr>
          <a:xfrm>
            <a:off x="8118737" y="3319349"/>
            <a:ext cx="2961154" cy="523220"/>
          </a:xfrm>
          <a:prstGeom prst="rect">
            <a:avLst/>
          </a:prstGeom>
          <a:ln w="762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uhaus 93" panose="04030905020B02020C02" pitchFamily="82" charset="0"/>
              </a:rPr>
              <a:t>Team</a:t>
            </a:r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oper Black" panose="0208090404030B020404" pitchFamily="18" charset="0"/>
              </a:rPr>
              <a:t>: Fighter’s</a:t>
            </a:r>
            <a:endParaRPr lang="en-IN" sz="28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488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/>
          <p:nvPr/>
        </p:nvSpPr>
        <p:spPr>
          <a:xfrm>
            <a:off x="6006952" y="1707739"/>
            <a:ext cx="6231334" cy="4629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477" indent="-571477">
              <a:lnSpc>
                <a:spcPct val="236916"/>
              </a:lnSpc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Problem statement </a:t>
            </a:r>
            <a:endParaRPr lang="en-US" sz="2400" b="1" dirty="0">
              <a:solidFill>
                <a:srgbClr val="00B0F0"/>
              </a:solidFill>
            </a:endParaRPr>
          </a:p>
          <a:p>
            <a:pPr marL="571477" marR="0" lvl="0" indent="-5714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Overview </a:t>
            </a:r>
            <a:endParaRPr sz="2400" b="1" dirty="0">
              <a:solidFill>
                <a:srgbClr val="00B0F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571477" marR="0" lvl="0" indent="-5714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Solution </a:t>
            </a:r>
            <a:endParaRPr b="1" dirty="0">
              <a:solidFill>
                <a:srgbClr val="00B0F0"/>
              </a:solidFill>
            </a:endParaRPr>
          </a:p>
          <a:p>
            <a:pPr marL="571477" marR="0" lvl="0" indent="-5714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Wow factor</a:t>
            </a:r>
            <a:endParaRPr b="1" dirty="0">
              <a:solidFill>
                <a:srgbClr val="00B0F0"/>
              </a:solidFill>
            </a:endParaRPr>
          </a:p>
          <a:p>
            <a:pPr marL="571477" marR="0" lvl="0" indent="-5714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Modeling </a:t>
            </a:r>
            <a:endParaRPr sz="2400" b="1" dirty="0">
              <a:solidFill>
                <a:srgbClr val="00B0F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571477" marR="0" lvl="0" indent="-4190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1" name="Google Shape;111;p15"/>
          <p:cNvSpPr/>
          <p:nvPr/>
        </p:nvSpPr>
        <p:spPr>
          <a:xfrm>
            <a:off x="5266333" y="4419699"/>
            <a:ext cx="6231334" cy="666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7997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8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5266333" y="5271194"/>
            <a:ext cx="296168" cy="296168"/>
          </a:xfrm>
          <a:prstGeom prst="roundRect">
            <a:avLst>
              <a:gd name="adj" fmla="val 25726039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5"/>
          <p:cNvSpPr/>
          <p:nvPr/>
        </p:nvSpPr>
        <p:spPr>
          <a:xfrm>
            <a:off x="5655072" y="5275759"/>
            <a:ext cx="2057400" cy="32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4006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21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4" name="Google Shape;114;p15"/>
          <p:cNvSpPr/>
          <p:nvPr/>
        </p:nvSpPr>
        <p:spPr>
          <a:xfrm>
            <a:off x="4744509" y="641868"/>
            <a:ext cx="2511424" cy="656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66" b="1" dirty="0">
                <a:solidFill>
                  <a:schemeClr val="tx2">
                    <a:lumMod val="1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AGENDA</a:t>
            </a:r>
            <a:endParaRPr sz="3666" b="1" dirty="0">
              <a:solidFill>
                <a:schemeClr val="tx2">
                  <a:lumMod val="10000"/>
                </a:schemeClr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5538E3-88D7-478C-A14A-E6DD148DBF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48" y="2300366"/>
            <a:ext cx="4659385" cy="344435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569264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title"/>
          </p:nvPr>
        </p:nvSpPr>
        <p:spPr>
          <a:xfrm>
            <a:off x="2953841" y="1383136"/>
            <a:ext cx="5732958" cy="80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sz="4400" b="1" dirty="0">
                <a:solidFill>
                  <a:srgbClr val="00B0F0"/>
                </a:solidFill>
              </a:rPr>
              <a:t>PROBLEM  STATEMENT</a:t>
            </a:r>
            <a:endParaRPr sz="4400" b="1" dirty="0">
              <a:solidFill>
                <a:srgbClr val="00B0F0"/>
              </a:solidFill>
            </a:endParaRPr>
          </a:p>
        </p:txBody>
      </p:sp>
      <p:sp>
        <p:nvSpPr>
          <p:cNvPr id="121" name="Google Shape;121;p16"/>
          <p:cNvSpPr txBox="1">
            <a:spLocks noGrp="1"/>
          </p:cNvSpPr>
          <p:nvPr>
            <p:ph idx="1"/>
          </p:nvPr>
        </p:nvSpPr>
        <p:spPr>
          <a:xfrm>
            <a:off x="932076" y="2794947"/>
            <a:ext cx="10122477" cy="3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1" indent="0">
              <a:lnSpc>
                <a:spcPct val="94000"/>
              </a:lnSpc>
              <a:spcBef>
                <a:spcPts val="0"/>
              </a:spcBef>
              <a:buClr>
                <a:schemeClr val="dk2"/>
              </a:buClr>
              <a:buSzPts val="2400"/>
              <a:buNone/>
            </a:pPr>
            <a:r>
              <a:rPr lang="en-US" sz="3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	“Balancing the scales for kids get education and stay healthy while stopping child labor is a big challenge worldwide. It needs a complete approach to break down barriers and make sure every child has a better future .”</a:t>
            </a:r>
            <a:endParaRPr sz="3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44013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3987525" y="903657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b="1" dirty="0">
                <a:solidFill>
                  <a:srgbClr val="00B0F0"/>
                </a:solidFill>
              </a:rPr>
              <a:t>PROJECT  OVERVIEW</a:t>
            </a:r>
            <a:endParaRPr b="1" dirty="0">
              <a:solidFill>
                <a:srgbClr val="00B0F0"/>
              </a:solidFill>
            </a:endParaRPr>
          </a:p>
        </p:txBody>
      </p:sp>
      <p:sp>
        <p:nvSpPr>
          <p:cNvPr id="128" name="Google Shape;128;p17"/>
          <p:cNvSpPr txBox="1">
            <a:spLocks noGrp="1"/>
          </p:cNvSpPr>
          <p:nvPr>
            <p:ph idx="1"/>
          </p:nvPr>
        </p:nvSpPr>
        <p:spPr>
          <a:xfrm>
            <a:off x="1390964" y="2066888"/>
            <a:ext cx="9873916" cy="4410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84048" lvl="0" indent="-39357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q"/>
            </a:pPr>
            <a:r>
              <a:rPr lang="en-US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Project Focus: Addressing the issues of child labor, impotence of  child education, and healthcare.</a:t>
            </a:r>
          </a:p>
          <a:p>
            <a:pPr marL="384048" lvl="0" indent="-39357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q"/>
            </a:pPr>
            <a:endParaRPr lang="en-US" sz="3200" i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öhne"/>
            </a:endParaRPr>
          </a:p>
          <a:p>
            <a:pPr marL="384048" lvl="0" indent="-39357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q"/>
            </a:pPr>
            <a:r>
              <a:rPr lang="en-US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Objective: Break the cycle of exploitation and empower children for a better future.</a:t>
            </a:r>
          </a:p>
          <a:p>
            <a:pPr marL="384048" lvl="0" indent="-39357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q"/>
            </a:pP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öhne"/>
            </a:endParaRPr>
          </a:p>
          <a:p>
            <a:pPr marL="384048" lvl="0" indent="-393573">
              <a:lnSpc>
                <a:spcPct val="94000"/>
              </a:lnSpc>
              <a:spcBef>
                <a:spcPts val="0"/>
              </a:spcBef>
              <a:buSzPts val="2000"/>
              <a:buFont typeface="Wingdings" panose="05000000000000000000" pitchFamily="2" charset="2"/>
              <a:buChar char="q"/>
            </a:pPr>
            <a:r>
              <a:rPr lang="en-US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Impact: Creating an environment where every child can learn </a:t>
            </a: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and grow</a:t>
            </a:r>
            <a:r>
              <a:rPr lang="en-US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, breaking the cycle of poverty and exploitation.</a:t>
            </a: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18419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title"/>
          </p:nvPr>
        </p:nvSpPr>
        <p:spPr>
          <a:xfrm>
            <a:off x="1747923" y="747468"/>
            <a:ext cx="7527884" cy="124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</a:pPr>
            <a:r>
              <a:rPr lang="en-US" sz="4800" b="1" u="sng" dirty="0">
                <a:solidFill>
                  <a:srgbClr val="00B0F0"/>
                </a:solidFill>
              </a:rPr>
              <a:t>END USERS ??</a:t>
            </a:r>
            <a:endParaRPr sz="4400" b="1" u="sng" dirty="0">
              <a:solidFill>
                <a:srgbClr val="00B0F0"/>
              </a:solidFill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idx="1"/>
          </p:nvPr>
        </p:nvSpPr>
        <p:spPr>
          <a:xfrm>
            <a:off x="1484310" y="2366126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>
              <a:lnSpc>
                <a:spcPct val="94000"/>
              </a:lnSpc>
              <a:spcBef>
                <a:spcPts val="0"/>
              </a:spcBef>
              <a:buSzPts val="2400"/>
              <a:buFont typeface="Wingdings" panose="05000000000000000000" pitchFamily="2" charset="2"/>
              <a:buChar char="q"/>
            </a:pPr>
            <a:r>
              <a:rPr lang="en-IN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NGOs </a:t>
            </a:r>
            <a:endParaRPr lang="en-IN" sz="3200" i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öhne"/>
            </a:endParaRPr>
          </a:p>
          <a:p>
            <a:pPr lvl="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Local Communities</a:t>
            </a: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Government Agencies</a:t>
            </a:r>
            <a:endParaRPr lang="en-IN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International Organizations</a:t>
            </a:r>
            <a:endParaRPr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Donors and Funding Organizations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Educational Institutions</a:t>
            </a:r>
            <a:endParaRPr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36" name="Google Shape;136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15164" y="2194560"/>
            <a:ext cx="3710398" cy="34673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600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2060372" y="749798"/>
            <a:ext cx="6251158" cy="99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b="1" dirty="0">
                <a:solidFill>
                  <a:srgbClr val="00B0F0"/>
                </a:solidFill>
              </a:rPr>
              <a:t>OUR SOLUTION</a:t>
            </a:r>
            <a:endParaRPr b="1" dirty="0">
              <a:solidFill>
                <a:srgbClr val="00B0F0"/>
              </a:solidFill>
            </a:endParaRPr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43" name="Google Shape;143;p19"/>
          <p:cNvSpPr txBox="1"/>
          <p:nvPr/>
        </p:nvSpPr>
        <p:spPr>
          <a:xfrm>
            <a:off x="1196877" y="2034204"/>
            <a:ext cx="7978148" cy="353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457200">
              <a:buClr>
                <a:schemeClr val="tx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We help kids in need by combining education and health programs. </a:t>
            </a:r>
          </a:p>
          <a:p>
            <a:pPr marL="457200" lvl="0" indent="-457200">
              <a:buClr>
                <a:schemeClr val="tx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We support communities, push for better rules, and team up with others to stop child labor. </a:t>
            </a:r>
          </a:p>
          <a:p>
            <a:pPr marL="457200" lvl="0" indent="-457200">
              <a:buClr>
                <a:schemeClr val="tx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Our goal is to give children a chance for a better future through easy-to-access learning materials, financial help, and spreading the word about the issues they face.</a:t>
            </a:r>
            <a:endParaRPr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44" name="Google Shape;144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17360" y="1163412"/>
            <a:ext cx="3016975" cy="546392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1035950" y="3298475"/>
            <a:ext cx="3972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2765383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>
            <a:spLocks noGrp="1"/>
          </p:cNvSpPr>
          <p:nvPr>
            <p:ph type="title"/>
          </p:nvPr>
        </p:nvSpPr>
        <p:spPr>
          <a:xfrm>
            <a:off x="2481649" y="1184503"/>
            <a:ext cx="7346092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b="1" dirty="0">
                <a:solidFill>
                  <a:schemeClr val="accent1"/>
                </a:solidFill>
              </a:rPr>
              <a:t>THE WOW IN YOUR SOLUTION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161" name="Google Shape;161;p21"/>
          <p:cNvSpPr txBox="1">
            <a:spLocks noGrp="1"/>
          </p:cNvSpPr>
          <p:nvPr>
            <p:ph idx="1"/>
          </p:nvPr>
        </p:nvSpPr>
        <p:spPr>
          <a:xfrm>
            <a:off x="2481649" y="2257167"/>
            <a:ext cx="7947454" cy="331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lnSpc>
                <a:spcPct val="94000"/>
              </a:lnSpc>
              <a:spcBef>
                <a:spcPts val="0"/>
              </a:spcBef>
              <a:buClr>
                <a:schemeClr val="dk2"/>
              </a:buClr>
              <a:buSzPts val="2400"/>
              <a:buNone/>
            </a:pPr>
            <a:endParaRPr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94000"/>
              </a:lnSpc>
              <a:spcBef>
                <a:spcPts val="1200"/>
              </a:spcBef>
              <a:buSzPts val="2400"/>
              <a:buFont typeface="Wingdings" panose="05000000000000000000" pitchFamily="2" charset="2"/>
              <a:buChar char="q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Government Board</a:t>
            </a:r>
            <a:endParaRPr lang="en-IN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öhne"/>
            </a:endParaRP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Access to Quality Education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Holistic Monitoring and Evaluation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Community-Led Awareness Campaigns</a:t>
            </a:r>
            <a:endParaRPr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84048" lvl="0" indent="-2316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endParaRPr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2" name="Google Shape;162;p2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7</a:t>
            </a:fld>
            <a:endParaRPr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96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872F9C-D962-CE53-3141-7170F288BB89}"/>
              </a:ext>
            </a:extLst>
          </p:cNvPr>
          <p:cNvSpPr/>
          <p:nvPr/>
        </p:nvSpPr>
        <p:spPr>
          <a:xfrm>
            <a:off x="520019" y="1869989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</a:t>
            </a:r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09285F-BF7E-711B-1FD6-34E5136E7F0F}"/>
              </a:ext>
            </a:extLst>
          </p:cNvPr>
          <p:cNvSpPr/>
          <p:nvPr/>
        </p:nvSpPr>
        <p:spPr>
          <a:xfrm>
            <a:off x="2255112" y="1878227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2714D7-B2E2-EB60-6A9E-D5BF33DE329A}"/>
              </a:ext>
            </a:extLst>
          </p:cNvPr>
          <p:cNvSpPr/>
          <p:nvPr/>
        </p:nvSpPr>
        <p:spPr>
          <a:xfrm>
            <a:off x="4292486" y="1868100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Child issue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B0FBAA-2D6B-BEA2-8DAB-EC4C2A439C33}"/>
              </a:ext>
            </a:extLst>
          </p:cNvPr>
          <p:cNvSpPr/>
          <p:nvPr/>
        </p:nvSpPr>
        <p:spPr>
          <a:xfrm>
            <a:off x="6121317" y="1868100"/>
            <a:ext cx="1210962" cy="5436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Media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8604B3-41B3-792F-88F5-0A99FA7B0555}"/>
              </a:ext>
            </a:extLst>
          </p:cNvPr>
          <p:cNvSpPr/>
          <p:nvPr/>
        </p:nvSpPr>
        <p:spPr>
          <a:xfrm>
            <a:off x="7768955" y="1886465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 us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963177-682F-A3BF-962C-C9140ADA5959}"/>
              </a:ext>
            </a:extLst>
          </p:cNvPr>
          <p:cNvSpPr/>
          <p:nvPr/>
        </p:nvSpPr>
        <p:spPr>
          <a:xfrm>
            <a:off x="9512761" y="1868100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Contact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C3BAA0-EE4A-5BC0-8C6E-BBE8611C5FB3}"/>
              </a:ext>
            </a:extLst>
          </p:cNvPr>
          <p:cNvSpPr/>
          <p:nvPr/>
        </p:nvSpPr>
        <p:spPr>
          <a:xfrm>
            <a:off x="3268096" y="5048765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Child Marge</a:t>
            </a:r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14871D-DE0C-F763-C6A6-283F6DE1187F}"/>
              </a:ext>
            </a:extLst>
          </p:cNvPr>
          <p:cNvSpPr/>
          <p:nvPr/>
        </p:nvSpPr>
        <p:spPr>
          <a:xfrm>
            <a:off x="3243648" y="3458432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Missing</a:t>
            </a: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CC8282-8061-91F7-58A6-8720CF2C976F}"/>
              </a:ext>
            </a:extLst>
          </p:cNvPr>
          <p:cNvSpPr/>
          <p:nvPr/>
        </p:nvSpPr>
        <p:spPr>
          <a:xfrm>
            <a:off x="990599" y="2675751"/>
            <a:ext cx="1598141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I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Governing Board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B12D1B-EF61-EC24-BE13-374E41C4F5B7}"/>
              </a:ext>
            </a:extLst>
          </p:cNvPr>
          <p:cNvSpPr/>
          <p:nvPr/>
        </p:nvSpPr>
        <p:spPr>
          <a:xfrm>
            <a:off x="3268096" y="5907695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Child health</a:t>
            </a:r>
            <a:endParaRPr lang="en-IN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F6003C-FC5A-FAD3-0866-7AE071B24CE6}"/>
              </a:ext>
            </a:extLst>
          </p:cNvPr>
          <p:cNvSpPr/>
          <p:nvPr/>
        </p:nvSpPr>
        <p:spPr>
          <a:xfrm>
            <a:off x="3290229" y="4267612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Child labor</a:t>
            </a:r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FAA329-E17A-F965-41CB-437E3514493E}"/>
              </a:ext>
            </a:extLst>
          </p:cNvPr>
          <p:cNvSpPr/>
          <p:nvPr/>
        </p:nvSpPr>
        <p:spPr>
          <a:xfrm>
            <a:off x="5210130" y="3429000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Picture gallery</a:t>
            </a:r>
            <a:endParaRPr lang="en-IN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00E950E-2883-F24A-2065-ACDCD8CFC95F}"/>
              </a:ext>
            </a:extLst>
          </p:cNvPr>
          <p:cNvSpPr/>
          <p:nvPr/>
        </p:nvSpPr>
        <p:spPr>
          <a:xfrm>
            <a:off x="5220349" y="5048765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News room</a:t>
            </a:r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ED48348-941D-3458-B813-46D50B4DB4AC}"/>
              </a:ext>
            </a:extLst>
          </p:cNvPr>
          <p:cNvSpPr/>
          <p:nvPr/>
        </p:nvSpPr>
        <p:spPr>
          <a:xfrm>
            <a:off x="5220189" y="4258384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Video Gallery</a:t>
            </a:r>
            <a:endParaRPr lang="en-IN" dirty="0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091EFDC8-D0A2-5131-61C9-49202ADA8C4B}"/>
              </a:ext>
            </a:extLst>
          </p:cNvPr>
          <p:cNvSpPr/>
          <p:nvPr/>
        </p:nvSpPr>
        <p:spPr>
          <a:xfrm>
            <a:off x="981078" y="3328825"/>
            <a:ext cx="1598141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</a:rPr>
              <a:t>A</a:t>
            </a:r>
            <a:r>
              <a:rPr lang="en-IN" dirty="0">
                <a:solidFill>
                  <a:srgbClr val="FFFFFF"/>
                </a:solidFill>
                <a:latin typeface="Roboto" panose="02000000000000000000" pitchFamily="2" charset="0"/>
              </a:rPr>
              <a:t>bout us </a:t>
            </a:r>
            <a:endParaRPr lang="en-IN" b="0" i="0" dirty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948D2AA5-C2DD-7B64-5F85-2D9B0E4C93DC}"/>
              </a:ext>
            </a:extLst>
          </p:cNvPr>
          <p:cNvSpPr/>
          <p:nvPr/>
        </p:nvSpPr>
        <p:spPr>
          <a:xfrm>
            <a:off x="981077" y="3998892"/>
            <a:ext cx="1598141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Team</a:t>
            </a:r>
            <a:endParaRPr lang="en-IN" b="0" i="0" dirty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</p:txBody>
      </p:sp>
      <p:cxnSp>
        <p:nvCxnSpPr>
          <p:cNvPr id="320" name="Straight Connector 319">
            <a:extLst>
              <a:ext uri="{FF2B5EF4-FFF2-40B4-BE49-F238E27FC236}">
                <a16:creationId xmlns:a16="http://schemas.microsoft.com/office/drawing/2014/main" id="{30739546-10DE-F219-F061-1C6F442A9968}"/>
              </a:ext>
            </a:extLst>
          </p:cNvPr>
          <p:cNvCxnSpPr>
            <a:cxnSpLocks/>
          </p:cNvCxnSpPr>
          <p:nvPr/>
        </p:nvCxnSpPr>
        <p:spPr>
          <a:xfrm>
            <a:off x="2973859" y="2411798"/>
            <a:ext cx="1" cy="1751272"/>
          </a:xfrm>
          <a:prstGeom prst="lin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44" name="TextBox 343">
            <a:extLst>
              <a:ext uri="{FF2B5EF4-FFF2-40B4-BE49-F238E27FC236}">
                <a16:creationId xmlns:a16="http://schemas.microsoft.com/office/drawing/2014/main" id="{52514A49-825A-B662-150C-4599B4CE05AD}"/>
              </a:ext>
            </a:extLst>
          </p:cNvPr>
          <p:cNvSpPr txBox="1"/>
          <p:nvPr/>
        </p:nvSpPr>
        <p:spPr>
          <a:xfrm>
            <a:off x="4740781" y="671181"/>
            <a:ext cx="23900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accent1"/>
                </a:solidFill>
                <a:latin typeface="+mj-lt"/>
                <a:ea typeface="Libre Franklin"/>
                <a:cs typeface="Libre Franklin"/>
                <a:sym typeface="Libre Franklin"/>
              </a:rPr>
              <a:t>MODELLING</a:t>
            </a:r>
          </a:p>
        </p:txBody>
      </p:sp>
      <p:cxnSp>
        <p:nvCxnSpPr>
          <p:cNvPr id="351" name="Straight Arrow Connector 350">
            <a:extLst>
              <a:ext uri="{FF2B5EF4-FFF2-40B4-BE49-F238E27FC236}">
                <a16:creationId xmlns:a16="http://schemas.microsoft.com/office/drawing/2014/main" id="{62AFC606-E258-87C5-4EAE-DC413740B514}"/>
              </a:ext>
            </a:extLst>
          </p:cNvPr>
          <p:cNvCxnSpPr>
            <a:cxnSpLocks/>
          </p:cNvCxnSpPr>
          <p:nvPr/>
        </p:nvCxnSpPr>
        <p:spPr>
          <a:xfrm>
            <a:off x="4925683" y="2403560"/>
            <a:ext cx="0" cy="39066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3" name="Straight Arrow Connector 352">
            <a:extLst>
              <a:ext uri="{FF2B5EF4-FFF2-40B4-BE49-F238E27FC236}">
                <a16:creationId xmlns:a16="http://schemas.microsoft.com/office/drawing/2014/main" id="{9BB3DB54-D5A1-6A44-74D9-B5D1970E5A91}"/>
              </a:ext>
            </a:extLst>
          </p:cNvPr>
          <p:cNvCxnSpPr>
            <a:endCxn id="10" idx="3"/>
          </p:cNvCxnSpPr>
          <p:nvPr/>
        </p:nvCxnSpPr>
        <p:spPr>
          <a:xfrm flipH="1">
            <a:off x="4454610" y="3717924"/>
            <a:ext cx="48454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4" name="Straight Arrow Connector 353">
            <a:extLst>
              <a:ext uri="{FF2B5EF4-FFF2-40B4-BE49-F238E27FC236}">
                <a16:creationId xmlns:a16="http://schemas.microsoft.com/office/drawing/2014/main" id="{63DF4447-BB8C-9E3F-0C05-5DA5D55B3DBA}"/>
              </a:ext>
            </a:extLst>
          </p:cNvPr>
          <p:cNvCxnSpPr/>
          <p:nvPr/>
        </p:nvCxnSpPr>
        <p:spPr>
          <a:xfrm flipH="1">
            <a:off x="4454610" y="4479924"/>
            <a:ext cx="48454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5" name="Straight Arrow Connector 354">
            <a:extLst>
              <a:ext uri="{FF2B5EF4-FFF2-40B4-BE49-F238E27FC236}">
                <a16:creationId xmlns:a16="http://schemas.microsoft.com/office/drawing/2014/main" id="{960409B9-E25D-48CF-5D90-7AEAA025BE36}"/>
              </a:ext>
            </a:extLst>
          </p:cNvPr>
          <p:cNvCxnSpPr/>
          <p:nvPr/>
        </p:nvCxnSpPr>
        <p:spPr>
          <a:xfrm flipH="1">
            <a:off x="4454610" y="5230423"/>
            <a:ext cx="48454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8440E1D6-ED32-1C33-7F32-015B473472F6}"/>
              </a:ext>
            </a:extLst>
          </p:cNvPr>
          <p:cNvCxnSpPr/>
          <p:nvPr/>
        </p:nvCxnSpPr>
        <p:spPr>
          <a:xfrm flipH="1">
            <a:off x="4454610" y="6167187"/>
            <a:ext cx="48454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63E53778-36EA-ABD9-25B3-E64CA4EFE9A0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6421092" y="3688492"/>
            <a:ext cx="68505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8" name="Straight Arrow Connector 357">
            <a:extLst>
              <a:ext uri="{FF2B5EF4-FFF2-40B4-BE49-F238E27FC236}">
                <a16:creationId xmlns:a16="http://schemas.microsoft.com/office/drawing/2014/main" id="{499C04AF-76FC-6C5E-942F-538701094F47}"/>
              </a:ext>
            </a:extLst>
          </p:cNvPr>
          <p:cNvCxnSpPr>
            <a:cxnSpLocks/>
            <a:endCxn id="25" idx="3"/>
          </p:cNvCxnSpPr>
          <p:nvPr/>
        </p:nvCxnSpPr>
        <p:spPr>
          <a:xfrm flipH="1" flipV="1">
            <a:off x="6431151" y="4517876"/>
            <a:ext cx="642040" cy="92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C851FC8A-E8C5-63AD-C93F-D304DF201C55}"/>
              </a:ext>
            </a:extLst>
          </p:cNvPr>
          <p:cNvCxnSpPr>
            <a:cxnSpLocks/>
            <a:endCxn id="24" idx="3"/>
          </p:cNvCxnSpPr>
          <p:nvPr/>
        </p:nvCxnSpPr>
        <p:spPr>
          <a:xfrm flipH="1" flipV="1">
            <a:off x="6431311" y="5308257"/>
            <a:ext cx="699546" cy="85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1" name="Straight Arrow Connector 360">
            <a:extLst>
              <a:ext uri="{FF2B5EF4-FFF2-40B4-BE49-F238E27FC236}">
                <a16:creationId xmlns:a16="http://schemas.microsoft.com/office/drawing/2014/main" id="{AC77673A-5E1E-E9D6-0196-3E3B1D7A82A1}"/>
              </a:ext>
            </a:extLst>
          </p:cNvPr>
          <p:cNvCxnSpPr>
            <a:cxnSpLocks/>
          </p:cNvCxnSpPr>
          <p:nvPr/>
        </p:nvCxnSpPr>
        <p:spPr>
          <a:xfrm>
            <a:off x="7073191" y="2411798"/>
            <a:ext cx="0" cy="30416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27CF561-E303-4C46-8A4C-2E0457643D67}"/>
              </a:ext>
            </a:extLst>
          </p:cNvPr>
          <p:cNvCxnSpPr>
            <a:cxnSpLocks/>
          </p:cNvCxnSpPr>
          <p:nvPr/>
        </p:nvCxnSpPr>
        <p:spPr>
          <a:xfrm flipH="1">
            <a:off x="2579219" y="2890021"/>
            <a:ext cx="39464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1EB7279-EE2F-4947-992E-2E97605B5676}"/>
              </a:ext>
            </a:extLst>
          </p:cNvPr>
          <p:cNvCxnSpPr>
            <a:cxnSpLocks/>
          </p:cNvCxnSpPr>
          <p:nvPr/>
        </p:nvCxnSpPr>
        <p:spPr>
          <a:xfrm flipH="1">
            <a:off x="2588741" y="3586118"/>
            <a:ext cx="38511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6988741-3649-4439-966E-3B79CD0F1F35}"/>
              </a:ext>
            </a:extLst>
          </p:cNvPr>
          <p:cNvCxnSpPr>
            <a:cxnSpLocks/>
          </p:cNvCxnSpPr>
          <p:nvPr/>
        </p:nvCxnSpPr>
        <p:spPr>
          <a:xfrm flipH="1">
            <a:off x="2588741" y="4169848"/>
            <a:ext cx="38511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EFBA4151-85D2-4AE4-A28C-C65AC76AB0D0}"/>
              </a:ext>
            </a:extLst>
          </p:cNvPr>
          <p:cNvSpPr/>
          <p:nvPr/>
        </p:nvSpPr>
        <p:spPr>
          <a:xfrm>
            <a:off x="7768955" y="2939448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Joining Form</a:t>
            </a:r>
            <a:endParaRPr lang="en-IN" dirty="0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2C10410-3582-4314-8866-4C6346B50018}"/>
              </a:ext>
            </a:extLst>
          </p:cNvPr>
          <p:cNvCxnSpPr>
            <a:cxnSpLocks/>
          </p:cNvCxnSpPr>
          <p:nvPr/>
        </p:nvCxnSpPr>
        <p:spPr>
          <a:xfrm>
            <a:off x="8388299" y="2403560"/>
            <a:ext cx="1" cy="4963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189E3497-56AF-4788-B3F1-B53529750AFE}"/>
              </a:ext>
            </a:extLst>
          </p:cNvPr>
          <p:cNvSpPr/>
          <p:nvPr/>
        </p:nvSpPr>
        <p:spPr>
          <a:xfrm>
            <a:off x="9512761" y="2918424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Contact Form</a:t>
            </a:r>
            <a:endParaRPr lang="en-IN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822C830-1B6F-4998-AD1B-AAAC6942929F}"/>
              </a:ext>
            </a:extLst>
          </p:cNvPr>
          <p:cNvCxnSpPr>
            <a:cxnSpLocks/>
          </p:cNvCxnSpPr>
          <p:nvPr/>
        </p:nvCxnSpPr>
        <p:spPr>
          <a:xfrm>
            <a:off x="10118242" y="2391418"/>
            <a:ext cx="1" cy="4963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1A192B6-D34E-411D-9BAE-5504ADEC655D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1730981" y="2129481"/>
            <a:ext cx="524131" cy="8238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60DD2D0-6E90-4E57-A296-DAB73ED22758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3466074" y="2127592"/>
            <a:ext cx="826412" cy="10128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F4B35BC-912D-445B-BCF1-45C22003487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5503448" y="2132656"/>
            <a:ext cx="617869" cy="7293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6609236-9CEA-4674-B339-748200D9F4C4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7332279" y="2145957"/>
            <a:ext cx="436676" cy="10128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D1F3E3C-5C6F-4AFB-BB9F-770B529FD77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8979917" y="2127592"/>
            <a:ext cx="532844" cy="18365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396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4"/>
          <p:cNvSpPr txBox="1">
            <a:spLocks noGrp="1"/>
          </p:cNvSpPr>
          <p:nvPr>
            <p:ph type="title"/>
          </p:nvPr>
        </p:nvSpPr>
        <p:spPr>
          <a:xfrm>
            <a:off x="4959178" y="541951"/>
            <a:ext cx="3630828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b="1" dirty="0">
                <a:solidFill>
                  <a:schemeClr val="accent1"/>
                </a:solidFill>
              </a:rPr>
              <a:t>RESULTS 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333" name="Google Shape;333;p2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0DF964-C095-372A-BA7D-65373BFFE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562" y="1351005"/>
            <a:ext cx="9020433" cy="459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8579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927</TotalTime>
  <Words>294</Words>
  <Application>Microsoft Office PowerPoint</Application>
  <PresentationFormat>Widescreen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6" baseType="lpstr">
      <vt:lpstr>Arial</vt:lpstr>
      <vt:lpstr>Bauhaus 93</vt:lpstr>
      <vt:lpstr>Calibri</vt:lpstr>
      <vt:lpstr>Cooper Black</vt:lpstr>
      <vt:lpstr>Corbel</vt:lpstr>
      <vt:lpstr>Courier New</vt:lpstr>
      <vt:lpstr>Georgia</vt:lpstr>
      <vt:lpstr>Lato</vt:lpstr>
      <vt:lpstr>Libre Franklin</vt:lpstr>
      <vt:lpstr>Roboto</vt:lpstr>
      <vt:lpstr>Söhne</vt:lpstr>
      <vt:lpstr>Tw Cen MT</vt:lpstr>
      <vt:lpstr>Wingdings</vt:lpstr>
      <vt:lpstr>Parallax</vt:lpstr>
      <vt:lpstr>Droplet</vt:lpstr>
      <vt:lpstr>The voice of child’s !!    Child is Meant to learn not to earn.</vt:lpstr>
      <vt:lpstr>PowerPoint Presentation</vt:lpstr>
      <vt:lpstr>PROBLEM  STATEMENT</vt:lpstr>
      <vt:lpstr>PROJECT  OVERVIEW</vt:lpstr>
      <vt:lpstr>END USERS ??</vt:lpstr>
      <vt:lpstr>OUR SOLUTION</vt:lpstr>
      <vt:lpstr>THE WOW IN YOUR SOLUTION</vt:lpstr>
      <vt:lpstr>PowerPoint Presentation</vt:lpstr>
      <vt:lpstr>RESULTS </vt:lpstr>
      <vt:lpstr>MEET OUR TEAM</vt:lpstr>
      <vt:lpstr>Thank You all !!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SIMPLI-CONNECT : THE EASY BANKING REVOLUTION</dc:title>
  <dc:creator>user</dc:creator>
  <cp:lastModifiedBy>GEOINFORMATICS</cp:lastModifiedBy>
  <cp:revision>25</cp:revision>
  <dcterms:created xsi:type="dcterms:W3CDTF">2023-07-06T05:11:50Z</dcterms:created>
  <dcterms:modified xsi:type="dcterms:W3CDTF">2024-03-01T10:49:03Z</dcterms:modified>
</cp:coreProperties>
</file>

<file path=docProps/thumbnail.jpeg>
</file>